
<file path=[Content_Types].xml><?xml version="1.0" encoding="utf-8"?>
<Types xmlns="http://schemas.openxmlformats.org/package/2006/content-types">
  <Default Extension="bin" ContentType="application/vnd.openxmlformats-officedocument.oleObject"/>
  <Default Extension="jpeg" ContentType="image/jpe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0" d="100"/>
          <a:sy n="50" d="100"/>
        </p:scale>
        <p:origin x="66"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EAB31F-3215-4B35-A2FB-D9C8D2F7D344}" type="datetimeFigureOut">
              <a:rPr lang="en-SG" smtClean="0"/>
              <a:t>17/12/2021</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01FC37-5125-47CB-839E-65B85B6E01A3}" type="slidenum">
              <a:rPr lang="en-SG" smtClean="0"/>
              <a:t>‹#›</a:t>
            </a:fld>
            <a:endParaRPr lang="en-SG"/>
          </a:p>
        </p:txBody>
      </p:sp>
    </p:spTree>
    <p:extLst>
      <p:ext uri="{BB962C8B-B14F-4D97-AF65-F5344CB8AC3E}">
        <p14:creationId xmlns:p14="http://schemas.microsoft.com/office/powerpoint/2010/main" val="3767283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0B3DB-FB98-42E6-BB26-46AA4B09D3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8B485AF5-00F3-4034-A331-BFD269B034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C8A20AE5-5242-43B8-8235-FE475C903927}"/>
              </a:ext>
            </a:extLst>
          </p:cNvPr>
          <p:cNvSpPr>
            <a:spLocks noGrp="1"/>
          </p:cNvSpPr>
          <p:nvPr>
            <p:ph type="dt" sz="half" idx="10"/>
          </p:nvPr>
        </p:nvSpPr>
        <p:spPr/>
        <p:txBody>
          <a:bodyPr/>
          <a:lstStyle/>
          <a:p>
            <a:fld id="{33EC9D40-739F-4043-B682-9B4024EBDFC9}" type="datetime1">
              <a:rPr lang="en-SG" smtClean="0"/>
              <a:t>17/12/2021</a:t>
            </a:fld>
            <a:endParaRPr lang="en-SG"/>
          </a:p>
        </p:txBody>
      </p:sp>
      <p:sp>
        <p:nvSpPr>
          <p:cNvPr id="5" name="Footer Placeholder 4">
            <a:extLst>
              <a:ext uri="{FF2B5EF4-FFF2-40B4-BE49-F238E27FC236}">
                <a16:creationId xmlns:a16="http://schemas.microsoft.com/office/drawing/2014/main" id="{C84282F9-EB3C-4674-9CAD-80A8ED597CA8}"/>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2F732122-E4CA-4140-9C37-71E360E901AA}"/>
              </a:ext>
            </a:extLst>
          </p:cNvPr>
          <p:cNvSpPr>
            <a:spLocks noGrp="1"/>
          </p:cNvSpPr>
          <p:nvPr>
            <p:ph type="sldNum" sz="quarter" idx="12"/>
          </p:nvPr>
        </p:nvSpPr>
        <p:spPr/>
        <p:txBody>
          <a:bodyPr/>
          <a:lstStyle/>
          <a:p>
            <a:fld id="{E0285D63-1E70-4D2B-94C1-4B398178CC61}" type="slidenum">
              <a:rPr lang="en-SG" smtClean="0"/>
              <a:t>‹#›</a:t>
            </a:fld>
            <a:endParaRPr lang="en-SG"/>
          </a:p>
        </p:txBody>
      </p:sp>
    </p:spTree>
    <p:extLst>
      <p:ext uri="{BB962C8B-B14F-4D97-AF65-F5344CB8AC3E}">
        <p14:creationId xmlns:p14="http://schemas.microsoft.com/office/powerpoint/2010/main" val="3721645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8A04E-3A15-4D97-AE7D-FFFE6C527F31}"/>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ABA4E368-3F45-43F1-BD82-ECE3213BF2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E632780D-D576-447A-9F10-20A12107F784}"/>
              </a:ext>
            </a:extLst>
          </p:cNvPr>
          <p:cNvSpPr>
            <a:spLocks noGrp="1"/>
          </p:cNvSpPr>
          <p:nvPr>
            <p:ph type="dt" sz="half" idx="10"/>
          </p:nvPr>
        </p:nvSpPr>
        <p:spPr/>
        <p:txBody>
          <a:bodyPr/>
          <a:lstStyle/>
          <a:p>
            <a:fld id="{BC1EA733-4FC0-4BEA-85B1-48D3F7929C7F}" type="datetime1">
              <a:rPr lang="en-SG" smtClean="0"/>
              <a:t>17/12/2021</a:t>
            </a:fld>
            <a:endParaRPr lang="en-SG"/>
          </a:p>
        </p:txBody>
      </p:sp>
      <p:sp>
        <p:nvSpPr>
          <p:cNvPr id="5" name="Footer Placeholder 4">
            <a:extLst>
              <a:ext uri="{FF2B5EF4-FFF2-40B4-BE49-F238E27FC236}">
                <a16:creationId xmlns:a16="http://schemas.microsoft.com/office/drawing/2014/main" id="{A23A2323-2547-4D48-885D-DB0BA5254651}"/>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1CD1BE67-85D3-4763-9B6B-15F4480C7C2B}"/>
              </a:ext>
            </a:extLst>
          </p:cNvPr>
          <p:cNvSpPr>
            <a:spLocks noGrp="1"/>
          </p:cNvSpPr>
          <p:nvPr>
            <p:ph type="sldNum" sz="quarter" idx="12"/>
          </p:nvPr>
        </p:nvSpPr>
        <p:spPr/>
        <p:txBody>
          <a:bodyPr/>
          <a:lstStyle/>
          <a:p>
            <a:fld id="{E0285D63-1E70-4D2B-94C1-4B398178CC61}" type="slidenum">
              <a:rPr lang="en-SG" smtClean="0"/>
              <a:t>‹#›</a:t>
            </a:fld>
            <a:endParaRPr lang="en-SG"/>
          </a:p>
        </p:txBody>
      </p:sp>
    </p:spTree>
    <p:extLst>
      <p:ext uri="{BB962C8B-B14F-4D97-AF65-F5344CB8AC3E}">
        <p14:creationId xmlns:p14="http://schemas.microsoft.com/office/powerpoint/2010/main" val="3251807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DDCB10-265C-4F03-B3D7-E30E8E5A805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9C74B6E7-252E-4C2E-BF9B-9E04090CD0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2F6174E3-064B-4D64-8D41-F1D7A24A367B}"/>
              </a:ext>
            </a:extLst>
          </p:cNvPr>
          <p:cNvSpPr>
            <a:spLocks noGrp="1"/>
          </p:cNvSpPr>
          <p:nvPr>
            <p:ph type="dt" sz="half" idx="10"/>
          </p:nvPr>
        </p:nvSpPr>
        <p:spPr/>
        <p:txBody>
          <a:bodyPr/>
          <a:lstStyle/>
          <a:p>
            <a:fld id="{CD05E5A2-771F-42E9-9C1A-2A329D7AA588}" type="datetime1">
              <a:rPr lang="en-SG" smtClean="0"/>
              <a:t>17/12/2021</a:t>
            </a:fld>
            <a:endParaRPr lang="en-SG"/>
          </a:p>
        </p:txBody>
      </p:sp>
      <p:sp>
        <p:nvSpPr>
          <p:cNvPr id="5" name="Footer Placeholder 4">
            <a:extLst>
              <a:ext uri="{FF2B5EF4-FFF2-40B4-BE49-F238E27FC236}">
                <a16:creationId xmlns:a16="http://schemas.microsoft.com/office/drawing/2014/main" id="{2D5AD6BD-79EB-48EA-8A07-7040F58296E9}"/>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FB664D02-3311-4FE8-8CC4-3B35478ABB5D}"/>
              </a:ext>
            </a:extLst>
          </p:cNvPr>
          <p:cNvSpPr>
            <a:spLocks noGrp="1"/>
          </p:cNvSpPr>
          <p:nvPr>
            <p:ph type="sldNum" sz="quarter" idx="12"/>
          </p:nvPr>
        </p:nvSpPr>
        <p:spPr/>
        <p:txBody>
          <a:bodyPr/>
          <a:lstStyle/>
          <a:p>
            <a:fld id="{E0285D63-1E70-4D2B-94C1-4B398178CC61}" type="slidenum">
              <a:rPr lang="en-SG" smtClean="0"/>
              <a:t>‹#›</a:t>
            </a:fld>
            <a:endParaRPr lang="en-SG"/>
          </a:p>
        </p:txBody>
      </p:sp>
    </p:spTree>
    <p:extLst>
      <p:ext uri="{BB962C8B-B14F-4D97-AF65-F5344CB8AC3E}">
        <p14:creationId xmlns:p14="http://schemas.microsoft.com/office/powerpoint/2010/main" val="201540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E1100-93C5-4A9D-852E-DF73DCCB9C37}"/>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97A85C89-3F4E-4220-84D2-06DEB64221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6527D6CB-DF74-4510-B9DD-7480FA8B690E}"/>
              </a:ext>
            </a:extLst>
          </p:cNvPr>
          <p:cNvSpPr>
            <a:spLocks noGrp="1"/>
          </p:cNvSpPr>
          <p:nvPr>
            <p:ph type="dt" sz="half" idx="10"/>
          </p:nvPr>
        </p:nvSpPr>
        <p:spPr/>
        <p:txBody>
          <a:bodyPr/>
          <a:lstStyle/>
          <a:p>
            <a:fld id="{7DCA1E0E-04F5-43A3-98ED-18E9DAF439FF}" type="datetime1">
              <a:rPr lang="en-SG" smtClean="0"/>
              <a:t>17/12/2021</a:t>
            </a:fld>
            <a:endParaRPr lang="en-SG"/>
          </a:p>
        </p:txBody>
      </p:sp>
      <p:sp>
        <p:nvSpPr>
          <p:cNvPr id="5" name="Footer Placeholder 4">
            <a:extLst>
              <a:ext uri="{FF2B5EF4-FFF2-40B4-BE49-F238E27FC236}">
                <a16:creationId xmlns:a16="http://schemas.microsoft.com/office/drawing/2014/main" id="{98733CC5-B671-4474-B983-AAC96ADF20F5}"/>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293B3F99-32EB-4049-8664-F814DEFE593A}"/>
              </a:ext>
            </a:extLst>
          </p:cNvPr>
          <p:cNvSpPr>
            <a:spLocks noGrp="1"/>
          </p:cNvSpPr>
          <p:nvPr>
            <p:ph type="sldNum" sz="quarter" idx="12"/>
          </p:nvPr>
        </p:nvSpPr>
        <p:spPr/>
        <p:txBody>
          <a:bodyPr/>
          <a:lstStyle/>
          <a:p>
            <a:fld id="{E0285D63-1E70-4D2B-94C1-4B398178CC61}" type="slidenum">
              <a:rPr lang="en-SG" smtClean="0"/>
              <a:t>‹#›</a:t>
            </a:fld>
            <a:endParaRPr lang="en-SG"/>
          </a:p>
        </p:txBody>
      </p:sp>
    </p:spTree>
    <p:extLst>
      <p:ext uri="{BB962C8B-B14F-4D97-AF65-F5344CB8AC3E}">
        <p14:creationId xmlns:p14="http://schemas.microsoft.com/office/powerpoint/2010/main" val="1706581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A278F-6AFA-4BDE-B858-2E973E0741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8F886FC4-8717-437E-A597-F80165F6F2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7F8A08-8051-4134-BCBF-93D2BDF0631A}"/>
              </a:ext>
            </a:extLst>
          </p:cNvPr>
          <p:cNvSpPr>
            <a:spLocks noGrp="1"/>
          </p:cNvSpPr>
          <p:nvPr>
            <p:ph type="dt" sz="half" idx="10"/>
          </p:nvPr>
        </p:nvSpPr>
        <p:spPr/>
        <p:txBody>
          <a:bodyPr/>
          <a:lstStyle/>
          <a:p>
            <a:fld id="{9DA4B484-CA1C-4DD4-BFAA-C0E1EF35F6D9}" type="datetime1">
              <a:rPr lang="en-SG" smtClean="0"/>
              <a:t>17/12/2021</a:t>
            </a:fld>
            <a:endParaRPr lang="en-SG"/>
          </a:p>
        </p:txBody>
      </p:sp>
      <p:sp>
        <p:nvSpPr>
          <p:cNvPr id="5" name="Footer Placeholder 4">
            <a:extLst>
              <a:ext uri="{FF2B5EF4-FFF2-40B4-BE49-F238E27FC236}">
                <a16:creationId xmlns:a16="http://schemas.microsoft.com/office/drawing/2014/main" id="{FA667457-2953-4A9F-AB34-6D4516183EEB}"/>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980326C2-80AA-4C56-AA2C-9782FD5B012A}"/>
              </a:ext>
            </a:extLst>
          </p:cNvPr>
          <p:cNvSpPr>
            <a:spLocks noGrp="1"/>
          </p:cNvSpPr>
          <p:nvPr>
            <p:ph type="sldNum" sz="quarter" idx="12"/>
          </p:nvPr>
        </p:nvSpPr>
        <p:spPr/>
        <p:txBody>
          <a:bodyPr/>
          <a:lstStyle/>
          <a:p>
            <a:fld id="{E0285D63-1E70-4D2B-94C1-4B398178CC61}" type="slidenum">
              <a:rPr lang="en-SG" smtClean="0"/>
              <a:t>‹#›</a:t>
            </a:fld>
            <a:endParaRPr lang="en-SG"/>
          </a:p>
        </p:txBody>
      </p:sp>
    </p:spTree>
    <p:extLst>
      <p:ext uri="{BB962C8B-B14F-4D97-AF65-F5344CB8AC3E}">
        <p14:creationId xmlns:p14="http://schemas.microsoft.com/office/powerpoint/2010/main" val="1212255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F4E1-7D8B-4109-9B26-2DE7FD0E30D8}"/>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B425289B-B045-4599-B601-655D59C63D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FEB91FA2-EF76-4CD0-823D-57195E8309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1C82FF6D-F045-48BA-B204-CFCF99D6EEBF}"/>
              </a:ext>
            </a:extLst>
          </p:cNvPr>
          <p:cNvSpPr>
            <a:spLocks noGrp="1"/>
          </p:cNvSpPr>
          <p:nvPr>
            <p:ph type="dt" sz="half" idx="10"/>
          </p:nvPr>
        </p:nvSpPr>
        <p:spPr/>
        <p:txBody>
          <a:bodyPr/>
          <a:lstStyle/>
          <a:p>
            <a:fld id="{7668DAA3-4B9B-437C-B5E8-01774636688D}" type="datetime1">
              <a:rPr lang="en-SG" smtClean="0"/>
              <a:t>17/12/2021</a:t>
            </a:fld>
            <a:endParaRPr lang="en-SG"/>
          </a:p>
        </p:txBody>
      </p:sp>
      <p:sp>
        <p:nvSpPr>
          <p:cNvPr id="6" name="Footer Placeholder 5">
            <a:extLst>
              <a:ext uri="{FF2B5EF4-FFF2-40B4-BE49-F238E27FC236}">
                <a16:creationId xmlns:a16="http://schemas.microsoft.com/office/drawing/2014/main" id="{7C7BE446-E711-4117-9A26-D79BEC843F2A}"/>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BEE35D10-0131-4A77-8919-681B496E2AC1}"/>
              </a:ext>
            </a:extLst>
          </p:cNvPr>
          <p:cNvSpPr>
            <a:spLocks noGrp="1"/>
          </p:cNvSpPr>
          <p:nvPr>
            <p:ph type="sldNum" sz="quarter" idx="12"/>
          </p:nvPr>
        </p:nvSpPr>
        <p:spPr/>
        <p:txBody>
          <a:bodyPr/>
          <a:lstStyle/>
          <a:p>
            <a:fld id="{E0285D63-1E70-4D2B-94C1-4B398178CC61}" type="slidenum">
              <a:rPr lang="en-SG" smtClean="0"/>
              <a:t>‹#›</a:t>
            </a:fld>
            <a:endParaRPr lang="en-SG"/>
          </a:p>
        </p:txBody>
      </p:sp>
    </p:spTree>
    <p:extLst>
      <p:ext uri="{BB962C8B-B14F-4D97-AF65-F5344CB8AC3E}">
        <p14:creationId xmlns:p14="http://schemas.microsoft.com/office/powerpoint/2010/main" val="1450918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2F11-64E0-442B-9F67-FFEC835D868C}"/>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18204C79-2F84-444E-BD5A-D74917CB39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370D3F-DE28-463C-8720-00A4E54FDD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C653176E-7F2E-4B15-9191-98F385522B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41AAE0-8F2D-4E4F-A773-11ECEE446E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DB44D86D-4263-4276-A7A9-F472D8AA9888}"/>
              </a:ext>
            </a:extLst>
          </p:cNvPr>
          <p:cNvSpPr>
            <a:spLocks noGrp="1"/>
          </p:cNvSpPr>
          <p:nvPr>
            <p:ph type="dt" sz="half" idx="10"/>
          </p:nvPr>
        </p:nvSpPr>
        <p:spPr/>
        <p:txBody>
          <a:bodyPr/>
          <a:lstStyle/>
          <a:p>
            <a:fld id="{6DF1B0B1-A154-4C19-9CAF-FAB7888A44EB}" type="datetime1">
              <a:rPr lang="en-SG" smtClean="0"/>
              <a:t>17/12/2021</a:t>
            </a:fld>
            <a:endParaRPr lang="en-SG"/>
          </a:p>
        </p:txBody>
      </p:sp>
      <p:sp>
        <p:nvSpPr>
          <p:cNvPr id="8" name="Footer Placeholder 7">
            <a:extLst>
              <a:ext uri="{FF2B5EF4-FFF2-40B4-BE49-F238E27FC236}">
                <a16:creationId xmlns:a16="http://schemas.microsoft.com/office/drawing/2014/main" id="{7AEF5EED-B83F-4EC4-B0A7-FF64E1AE3154}"/>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2ED2D7A3-CE38-4D8D-9CAF-7A675BACBFD1}"/>
              </a:ext>
            </a:extLst>
          </p:cNvPr>
          <p:cNvSpPr>
            <a:spLocks noGrp="1"/>
          </p:cNvSpPr>
          <p:nvPr>
            <p:ph type="sldNum" sz="quarter" idx="12"/>
          </p:nvPr>
        </p:nvSpPr>
        <p:spPr/>
        <p:txBody>
          <a:bodyPr/>
          <a:lstStyle/>
          <a:p>
            <a:fld id="{E0285D63-1E70-4D2B-94C1-4B398178CC61}" type="slidenum">
              <a:rPr lang="en-SG" smtClean="0"/>
              <a:t>‹#›</a:t>
            </a:fld>
            <a:endParaRPr lang="en-SG"/>
          </a:p>
        </p:txBody>
      </p:sp>
    </p:spTree>
    <p:extLst>
      <p:ext uri="{BB962C8B-B14F-4D97-AF65-F5344CB8AC3E}">
        <p14:creationId xmlns:p14="http://schemas.microsoft.com/office/powerpoint/2010/main" val="2321390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0BE31-4AAF-464E-8499-51AA6536B3B0}"/>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7FF7F462-A194-407B-9618-89019393B6EF}"/>
              </a:ext>
            </a:extLst>
          </p:cNvPr>
          <p:cNvSpPr>
            <a:spLocks noGrp="1"/>
          </p:cNvSpPr>
          <p:nvPr>
            <p:ph type="dt" sz="half" idx="10"/>
          </p:nvPr>
        </p:nvSpPr>
        <p:spPr/>
        <p:txBody>
          <a:bodyPr/>
          <a:lstStyle/>
          <a:p>
            <a:fld id="{69CC1A84-FD90-4FB8-A873-798193D1AA37}" type="datetime1">
              <a:rPr lang="en-SG" smtClean="0"/>
              <a:t>17/12/2021</a:t>
            </a:fld>
            <a:endParaRPr lang="en-SG"/>
          </a:p>
        </p:txBody>
      </p:sp>
      <p:sp>
        <p:nvSpPr>
          <p:cNvPr id="4" name="Footer Placeholder 3">
            <a:extLst>
              <a:ext uri="{FF2B5EF4-FFF2-40B4-BE49-F238E27FC236}">
                <a16:creationId xmlns:a16="http://schemas.microsoft.com/office/drawing/2014/main" id="{15A78FFD-606A-4406-B993-12018AB4AB68}"/>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9E114AAA-9BB5-44C9-934E-843A26CF2525}"/>
              </a:ext>
            </a:extLst>
          </p:cNvPr>
          <p:cNvSpPr>
            <a:spLocks noGrp="1"/>
          </p:cNvSpPr>
          <p:nvPr>
            <p:ph type="sldNum" sz="quarter" idx="12"/>
          </p:nvPr>
        </p:nvSpPr>
        <p:spPr/>
        <p:txBody>
          <a:bodyPr/>
          <a:lstStyle/>
          <a:p>
            <a:fld id="{E0285D63-1E70-4D2B-94C1-4B398178CC61}" type="slidenum">
              <a:rPr lang="en-SG" smtClean="0"/>
              <a:t>‹#›</a:t>
            </a:fld>
            <a:endParaRPr lang="en-SG"/>
          </a:p>
        </p:txBody>
      </p:sp>
    </p:spTree>
    <p:extLst>
      <p:ext uri="{BB962C8B-B14F-4D97-AF65-F5344CB8AC3E}">
        <p14:creationId xmlns:p14="http://schemas.microsoft.com/office/powerpoint/2010/main" val="1344145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682BEC-675F-4251-BCFB-FC783AE1E353}"/>
              </a:ext>
            </a:extLst>
          </p:cNvPr>
          <p:cNvSpPr>
            <a:spLocks noGrp="1"/>
          </p:cNvSpPr>
          <p:nvPr>
            <p:ph type="dt" sz="half" idx="10"/>
          </p:nvPr>
        </p:nvSpPr>
        <p:spPr/>
        <p:txBody>
          <a:bodyPr/>
          <a:lstStyle/>
          <a:p>
            <a:fld id="{C9EAC1A2-145B-44D2-A6D5-EAF6289A7854}" type="datetime1">
              <a:rPr lang="en-SG" smtClean="0"/>
              <a:t>17/12/2021</a:t>
            </a:fld>
            <a:endParaRPr lang="en-SG"/>
          </a:p>
        </p:txBody>
      </p:sp>
      <p:sp>
        <p:nvSpPr>
          <p:cNvPr id="3" name="Footer Placeholder 2">
            <a:extLst>
              <a:ext uri="{FF2B5EF4-FFF2-40B4-BE49-F238E27FC236}">
                <a16:creationId xmlns:a16="http://schemas.microsoft.com/office/drawing/2014/main" id="{8B7DC375-51BA-4605-B069-73F438203D22}"/>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EC5C5833-FE47-4135-878C-4F2745326B28}"/>
              </a:ext>
            </a:extLst>
          </p:cNvPr>
          <p:cNvSpPr>
            <a:spLocks noGrp="1"/>
          </p:cNvSpPr>
          <p:nvPr>
            <p:ph type="sldNum" sz="quarter" idx="12"/>
          </p:nvPr>
        </p:nvSpPr>
        <p:spPr/>
        <p:txBody>
          <a:bodyPr/>
          <a:lstStyle/>
          <a:p>
            <a:fld id="{E0285D63-1E70-4D2B-94C1-4B398178CC61}" type="slidenum">
              <a:rPr lang="en-SG" smtClean="0"/>
              <a:t>‹#›</a:t>
            </a:fld>
            <a:endParaRPr lang="en-SG"/>
          </a:p>
        </p:txBody>
      </p:sp>
    </p:spTree>
    <p:extLst>
      <p:ext uri="{BB962C8B-B14F-4D97-AF65-F5344CB8AC3E}">
        <p14:creationId xmlns:p14="http://schemas.microsoft.com/office/powerpoint/2010/main" val="4217050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25C64-DF46-409F-807D-D3DC6E7845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96EE8385-3D45-4856-A82E-211D6905B2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E63F3DD6-458B-402C-8D30-A004EC74B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641343-DC1B-4409-9D60-844AF9C0CDAD}"/>
              </a:ext>
            </a:extLst>
          </p:cNvPr>
          <p:cNvSpPr>
            <a:spLocks noGrp="1"/>
          </p:cNvSpPr>
          <p:nvPr>
            <p:ph type="dt" sz="half" idx="10"/>
          </p:nvPr>
        </p:nvSpPr>
        <p:spPr/>
        <p:txBody>
          <a:bodyPr/>
          <a:lstStyle/>
          <a:p>
            <a:fld id="{3E2B7145-F54B-4931-9FE5-5900347E217B}" type="datetime1">
              <a:rPr lang="en-SG" smtClean="0"/>
              <a:t>17/12/2021</a:t>
            </a:fld>
            <a:endParaRPr lang="en-SG"/>
          </a:p>
        </p:txBody>
      </p:sp>
      <p:sp>
        <p:nvSpPr>
          <p:cNvPr id="6" name="Footer Placeholder 5">
            <a:extLst>
              <a:ext uri="{FF2B5EF4-FFF2-40B4-BE49-F238E27FC236}">
                <a16:creationId xmlns:a16="http://schemas.microsoft.com/office/drawing/2014/main" id="{B42C4F98-2701-46FB-8003-72EEFBA43E40}"/>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1B16BC4D-4281-43B0-9202-7D1CF3C25E4B}"/>
              </a:ext>
            </a:extLst>
          </p:cNvPr>
          <p:cNvSpPr>
            <a:spLocks noGrp="1"/>
          </p:cNvSpPr>
          <p:nvPr>
            <p:ph type="sldNum" sz="quarter" idx="12"/>
          </p:nvPr>
        </p:nvSpPr>
        <p:spPr/>
        <p:txBody>
          <a:bodyPr/>
          <a:lstStyle/>
          <a:p>
            <a:fld id="{E0285D63-1E70-4D2B-94C1-4B398178CC61}" type="slidenum">
              <a:rPr lang="en-SG" smtClean="0"/>
              <a:t>‹#›</a:t>
            </a:fld>
            <a:endParaRPr lang="en-SG"/>
          </a:p>
        </p:txBody>
      </p:sp>
    </p:spTree>
    <p:extLst>
      <p:ext uri="{BB962C8B-B14F-4D97-AF65-F5344CB8AC3E}">
        <p14:creationId xmlns:p14="http://schemas.microsoft.com/office/powerpoint/2010/main" val="1642664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8B059-503D-4DC2-AFEA-94797E6DEC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7BEB533D-27D4-41BE-8392-40535ED3CA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BF4AAA76-71F9-44CC-80C6-C2EC20D856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FBB106-BA35-4335-AC4F-177A49FD6C34}"/>
              </a:ext>
            </a:extLst>
          </p:cNvPr>
          <p:cNvSpPr>
            <a:spLocks noGrp="1"/>
          </p:cNvSpPr>
          <p:nvPr>
            <p:ph type="dt" sz="half" idx="10"/>
          </p:nvPr>
        </p:nvSpPr>
        <p:spPr/>
        <p:txBody>
          <a:bodyPr/>
          <a:lstStyle/>
          <a:p>
            <a:fld id="{A7C0821E-2278-4FB5-81D1-8EACA2832334}" type="datetime1">
              <a:rPr lang="en-SG" smtClean="0"/>
              <a:t>17/12/2021</a:t>
            </a:fld>
            <a:endParaRPr lang="en-SG"/>
          </a:p>
        </p:txBody>
      </p:sp>
      <p:sp>
        <p:nvSpPr>
          <p:cNvPr id="6" name="Footer Placeholder 5">
            <a:extLst>
              <a:ext uri="{FF2B5EF4-FFF2-40B4-BE49-F238E27FC236}">
                <a16:creationId xmlns:a16="http://schemas.microsoft.com/office/drawing/2014/main" id="{1F58CB33-A5F0-4934-ACBB-8EA313343575}"/>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32414693-9559-45A9-B40E-016CD928C0EB}"/>
              </a:ext>
            </a:extLst>
          </p:cNvPr>
          <p:cNvSpPr>
            <a:spLocks noGrp="1"/>
          </p:cNvSpPr>
          <p:nvPr>
            <p:ph type="sldNum" sz="quarter" idx="12"/>
          </p:nvPr>
        </p:nvSpPr>
        <p:spPr/>
        <p:txBody>
          <a:bodyPr/>
          <a:lstStyle/>
          <a:p>
            <a:fld id="{E0285D63-1E70-4D2B-94C1-4B398178CC61}" type="slidenum">
              <a:rPr lang="en-SG" smtClean="0"/>
              <a:t>‹#›</a:t>
            </a:fld>
            <a:endParaRPr lang="en-SG"/>
          </a:p>
        </p:txBody>
      </p:sp>
    </p:spTree>
    <p:extLst>
      <p:ext uri="{BB962C8B-B14F-4D97-AF65-F5344CB8AC3E}">
        <p14:creationId xmlns:p14="http://schemas.microsoft.com/office/powerpoint/2010/main" val="1901765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00AD95-CA0F-4598-B505-7CFE05760E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35F83EE5-EDB1-4C0C-A8C5-AABA1FA0E4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EF8B539-73F5-4758-B267-7964FD06A8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2674DA-9037-49F2-9BCB-04262D8C913F}" type="datetime1">
              <a:rPr lang="en-SG" smtClean="0"/>
              <a:t>17/12/2021</a:t>
            </a:fld>
            <a:endParaRPr lang="en-SG"/>
          </a:p>
        </p:txBody>
      </p:sp>
      <p:sp>
        <p:nvSpPr>
          <p:cNvPr id="5" name="Footer Placeholder 4">
            <a:extLst>
              <a:ext uri="{FF2B5EF4-FFF2-40B4-BE49-F238E27FC236}">
                <a16:creationId xmlns:a16="http://schemas.microsoft.com/office/drawing/2014/main" id="{C018500C-46F0-4483-BAAE-5FC32664B4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a:extLst>
              <a:ext uri="{FF2B5EF4-FFF2-40B4-BE49-F238E27FC236}">
                <a16:creationId xmlns:a16="http://schemas.microsoft.com/office/drawing/2014/main" id="{9DF6A900-6B56-45F7-B5FF-E87E146522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285D63-1E70-4D2B-94C1-4B398178CC61}" type="slidenum">
              <a:rPr lang="en-SG" smtClean="0"/>
              <a:t>‹#›</a:t>
            </a:fld>
            <a:endParaRPr lang="en-SG"/>
          </a:p>
        </p:txBody>
      </p:sp>
    </p:spTree>
    <p:extLst>
      <p:ext uri="{BB962C8B-B14F-4D97-AF65-F5344CB8AC3E}">
        <p14:creationId xmlns:p14="http://schemas.microsoft.com/office/powerpoint/2010/main" val="22222531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1.wm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vmlDrawing" Target="../drawings/vmlDrawing2.vml"/><Relationship Id="rId4" Type="http://schemas.openxmlformats.org/officeDocument/2006/relationships/image" Target="../media/image2.w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vmlDrawing" Target="../drawings/vmlDrawing3.vml"/><Relationship Id="rId4" Type="http://schemas.openxmlformats.org/officeDocument/2006/relationships/image" Target="../media/image3.w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4.xml"/><Relationship Id="rId1" Type="http://schemas.openxmlformats.org/officeDocument/2006/relationships/vmlDrawing" Target="../drawings/vmlDrawing4.vml"/><Relationship Id="rId4" Type="http://schemas.openxmlformats.org/officeDocument/2006/relationships/image" Target="../media/image4.w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4.xml"/><Relationship Id="rId1" Type="http://schemas.openxmlformats.org/officeDocument/2006/relationships/vmlDrawing" Target="../drawings/vmlDrawing5.vml"/><Relationship Id="rId4" Type="http://schemas.openxmlformats.org/officeDocument/2006/relationships/image" Target="../media/image5.w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4.xml"/><Relationship Id="rId1" Type="http://schemas.openxmlformats.org/officeDocument/2006/relationships/vmlDrawing" Target="../drawings/vmlDrawing6.vml"/><Relationship Id="rId4" Type="http://schemas.openxmlformats.org/officeDocument/2006/relationships/image" Target="../media/image6.w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1CBB3-668D-429C-9CD7-73DE74952454}"/>
              </a:ext>
            </a:extLst>
          </p:cNvPr>
          <p:cNvSpPr>
            <a:spLocks noGrp="1"/>
          </p:cNvSpPr>
          <p:nvPr>
            <p:ph type="ctrTitle"/>
          </p:nvPr>
        </p:nvSpPr>
        <p:spPr/>
        <p:txBody>
          <a:bodyPr/>
          <a:lstStyle/>
          <a:p>
            <a:r>
              <a:rPr lang="en-US" dirty="0"/>
              <a:t>MID 34780</a:t>
            </a:r>
            <a:endParaRPr lang="en-SG" dirty="0"/>
          </a:p>
        </p:txBody>
      </p:sp>
      <p:sp>
        <p:nvSpPr>
          <p:cNvPr id="3" name="Subtitle 2">
            <a:extLst>
              <a:ext uri="{FF2B5EF4-FFF2-40B4-BE49-F238E27FC236}">
                <a16:creationId xmlns:a16="http://schemas.microsoft.com/office/drawing/2014/main" id="{49DA220D-73C3-420A-952E-823E20C47008}"/>
              </a:ext>
            </a:extLst>
          </p:cNvPr>
          <p:cNvSpPr>
            <a:spLocks noGrp="1"/>
          </p:cNvSpPr>
          <p:nvPr>
            <p:ph type="subTitle" idx="1"/>
          </p:nvPr>
        </p:nvSpPr>
        <p:spPr/>
        <p:txBody>
          <a:bodyPr/>
          <a:lstStyle/>
          <a:p>
            <a:r>
              <a:rPr lang="en-US" dirty="0"/>
              <a:t>NCVI </a:t>
            </a:r>
          </a:p>
          <a:p>
            <a:r>
              <a:rPr lang="en-US" dirty="0"/>
              <a:t>WITH SAND TRUCK WHICH BEEN HALT BY TP FOR ROUTINE CHECKS ON </a:t>
            </a:r>
          </a:p>
          <a:p>
            <a:r>
              <a:rPr lang="en-US" dirty="0"/>
              <a:t>260121 AT APROOXIMATELY 1450HRS</a:t>
            </a:r>
            <a:endParaRPr lang="en-SG" dirty="0"/>
          </a:p>
        </p:txBody>
      </p:sp>
      <p:sp>
        <p:nvSpPr>
          <p:cNvPr id="4" name="Slide Number Placeholder 3">
            <a:extLst>
              <a:ext uri="{FF2B5EF4-FFF2-40B4-BE49-F238E27FC236}">
                <a16:creationId xmlns:a16="http://schemas.microsoft.com/office/drawing/2014/main" id="{3797A5F6-CF98-4369-8BE5-05524BB4531D}"/>
              </a:ext>
            </a:extLst>
          </p:cNvPr>
          <p:cNvSpPr>
            <a:spLocks noGrp="1"/>
          </p:cNvSpPr>
          <p:nvPr>
            <p:ph type="sldNum" sz="quarter" idx="12"/>
          </p:nvPr>
        </p:nvSpPr>
        <p:spPr/>
        <p:txBody>
          <a:bodyPr/>
          <a:lstStyle/>
          <a:p>
            <a:fld id="{E0285D63-1E70-4D2B-94C1-4B398178CC61}" type="slidenum">
              <a:rPr lang="en-SG" smtClean="0"/>
              <a:t>1</a:t>
            </a:fld>
            <a:endParaRPr lang="en-SG"/>
          </a:p>
        </p:txBody>
      </p:sp>
    </p:spTree>
    <p:extLst>
      <p:ext uri="{BB962C8B-B14F-4D97-AF65-F5344CB8AC3E}">
        <p14:creationId xmlns:p14="http://schemas.microsoft.com/office/powerpoint/2010/main" val="1005731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C2481-B923-4382-8033-E080C3C271B6}"/>
              </a:ext>
            </a:extLst>
          </p:cNvPr>
          <p:cNvSpPr>
            <a:spLocks noGrp="1"/>
          </p:cNvSpPr>
          <p:nvPr>
            <p:ph type="title"/>
          </p:nvPr>
        </p:nvSpPr>
        <p:spPr/>
        <p:txBody>
          <a:bodyPr>
            <a:normAutofit fontScale="90000"/>
          </a:bodyPr>
          <a:lstStyle/>
          <a:p>
            <a:r>
              <a:rPr lang="en-US" dirty="0"/>
              <a:t>NCVI WITH SAND TRUCK WHICH HALT BY TP ON </a:t>
            </a:r>
            <a:br>
              <a:rPr lang="en-US" dirty="0"/>
            </a:br>
            <a:r>
              <a:rPr lang="en-US" dirty="0"/>
              <a:t>260121 AT APROOXIMATELY 1450HRS</a:t>
            </a:r>
            <a:endParaRPr lang="en-SG" dirty="0"/>
          </a:p>
        </p:txBody>
      </p:sp>
      <p:sp>
        <p:nvSpPr>
          <p:cNvPr id="8" name="Content Placeholder 7">
            <a:extLst>
              <a:ext uri="{FF2B5EF4-FFF2-40B4-BE49-F238E27FC236}">
                <a16:creationId xmlns:a16="http://schemas.microsoft.com/office/drawing/2014/main" id="{F07D41D9-4AB6-443E-90B7-C709C173A270}"/>
              </a:ext>
            </a:extLst>
          </p:cNvPr>
          <p:cNvSpPr>
            <a:spLocks noGrp="1"/>
          </p:cNvSpPr>
          <p:nvPr>
            <p:ph sz="half" idx="1"/>
          </p:nvPr>
        </p:nvSpPr>
        <p:spPr/>
        <p:txBody>
          <a:bodyPr/>
          <a:lstStyle/>
          <a:p>
            <a:pPr marL="514350" indent="-514350" algn="just">
              <a:buFont typeface="+mj-lt"/>
              <a:buAutoNum type="arabicPeriod"/>
            </a:pPr>
            <a:r>
              <a:rPr lang="en-US" dirty="0"/>
              <a:t>MID 34780 heading towards PIE Tuas on 260121 at approximately 1450hrs.</a:t>
            </a:r>
          </a:p>
          <a:p>
            <a:pPr marL="514350" indent="-514350" algn="just">
              <a:buFont typeface="+mj-lt"/>
              <a:buAutoNum type="arabicPeriod"/>
            </a:pPr>
            <a:r>
              <a:rPr lang="en-US" dirty="0"/>
              <a:t>A Sand truck stopped by Traffic Police doing checks was  temporarily parked at the chevron marked area at Jalan </a:t>
            </a:r>
            <a:r>
              <a:rPr lang="en-US" dirty="0" err="1"/>
              <a:t>Bahar</a:t>
            </a:r>
            <a:r>
              <a:rPr lang="en-US" dirty="0"/>
              <a:t> Exit no 36, towards PIE Tuas.</a:t>
            </a:r>
          </a:p>
          <a:p>
            <a:pPr algn="just"/>
            <a:endParaRPr lang="en-SG" dirty="0"/>
          </a:p>
        </p:txBody>
      </p:sp>
      <p:graphicFrame>
        <p:nvGraphicFramePr>
          <p:cNvPr id="10" name="Content Placeholder 4">
            <a:extLst>
              <a:ext uri="{FF2B5EF4-FFF2-40B4-BE49-F238E27FC236}">
                <a16:creationId xmlns:a16="http://schemas.microsoft.com/office/drawing/2014/main" id="{0D689778-EC6B-4151-927F-F83F61A04C6B}"/>
              </a:ext>
            </a:extLst>
          </p:cNvPr>
          <p:cNvGraphicFramePr>
            <a:graphicFrameLocks noGrp="1" noChangeAspect="1"/>
          </p:cNvGraphicFramePr>
          <p:nvPr>
            <p:ph sz="half" idx="2"/>
            <p:extLst>
              <p:ext uri="{D42A27DB-BD31-4B8C-83A1-F6EECF244321}">
                <p14:modId xmlns:p14="http://schemas.microsoft.com/office/powerpoint/2010/main" val="2607943551"/>
              </p:ext>
            </p:extLst>
          </p:nvPr>
        </p:nvGraphicFramePr>
        <p:xfrm>
          <a:off x="6172202" y="1966272"/>
          <a:ext cx="5181600" cy="3871753"/>
        </p:xfrm>
        <a:graphic>
          <a:graphicData uri="http://schemas.openxmlformats.org/presentationml/2006/ole">
            <mc:AlternateContent xmlns:mc="http://schemas.openxmlformats.org/markup-compatibility/2006">
              <mc:Choice xmlns:v="urn:schemas-microsoft-com:vml" Requires="v">
                <p:oleObj spid="_x0000_s6150" name="Bitmap Image" r:id="rId3" imgW="8540640" imgH="6381720" progId="Paint.Picture">
                  <p:embed/>
                </p:oleObj>
              </mc:Choice>
              <mc:Fallback>
                <p:oleObj name="Bitmap Image" r:id="rId3" imgW="8540640" imgH="6381720" progId="Paint.Picture">
                  <p:embed/>
                  <p:pic>
                    <p:nvPicPr>
                      <p:cNvPr id="5" name="Content Placeholder 4">
                        <a:extLst>
                          <a:ext uri="{FF2B5EF4-FFF2-40B4-BE49-F238E27FC236}">
                            <a16:creationId xmlns:a16="http://schemas.microsoft.com/office/drawing/2014/main" id="{ACD29A7A-A745-4081-AFA5-8A4395D69097}"/>
                          </a:ext>
                        </a:extLst>
                      </p:cNvPr>
                      <p:cNvPicPr/>
                      <p:nvPr/>
                    </p:nvPicPr>
                    <p:blipFill>
                      <a:blip r:embed="rId4"/>
                      <a:stretch>
                        <a:fillRect/>
                      </a:stretch>
                    </p:blipFill>
                    <p:spPr>
                      <a:xfrm>
                        <a:off x="6172202" y="1966272"/>
                        <a:ext cx="5181600" cy="3871753"/>
                      </a:xfrm>
                      <a:prstGeom prst="rect">
                        <a:avLst/>
                      </a:prstGeom>
                    </p:spPr>
                  </p:pic>
                </p:oleObj>
              </mc:Fallback>
            </mc:AlternateContent>
          </a:graphicData>
        </a:graphic>
      </p:graphicFrame>
      <p:sp>
        <p:nvSpPr>
          <p:cNvPr id="11" name="Oval 10">
            <a:extLst>
              <a:ext uri="{FF2B5EF4-FFF2-40B4-BE49-F238E27FC236}">
                <a16:creationId xmlns:a16="http://schemas.microsoft.com/office/drawing/2014/main" id="{C105DB33-173C-4B1B-9B45-593F80AF6202}"/>
              </a:ext>
            </a:extLst>
          </p:cNvPr>
          <p:cNvSpPr/>
          <p:nvPr/>
        </p:nvSpPr>
        <p:spPr>
          <a:xfrm>
            <a:off x="7687340" y="3902149"/>
            <a:ext cx="765544" cy="88250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Slide Number Placeholder 2">
            <a:extLst>
              <a:ext uri="{FF2B5EF4-FFF2-40B4-BE49-F238E27FC236}">
                <a16:creationId xmlns:a16="http://schemas.microsoft.com/office/drawing/2014/main" id="{4FCF3196-1FF5-4D69-9501-6335F28C6C14}"/>
              </a:ext>
            </a:extLst>
          </p:cNvPr>
          <p:cNvSpPr>
            <a:spLocks noGrp="1"/>
          </p:cNvSpPr>
          <p:nvPr>
            <p:ph type="sldNum" sz="quarter" idx="12"/>
          </p:nvPr>
        </p:nvSpPr>
        <p:spPr/>
        <p:txBody>
          <a:bodyPr/>
          <a:lstStyle/>
          <a:p>
            <a:fld id="{E0285D63-1E70-4D2B-94C1-4B398178CC61}" type="slidenum">
              <a:rPr lang="en-SG" smtClean="0"/>
              <a:t>2</a:t>
            </a:fld>
            <a:endParaRPr lang="en-SG"/>
          </a:p>
        </p:txBody>
      </p:sp>
    </p:spTree>
    <p:extLst>
      <p:ext uri="{BB962C8B-B14F-4D97-AF65-F5344CB8AC3E}">
        <p14:creationId xmlns:p14="http://schemas.microsoft.com/office/powerpoint/2010/main" val="3251373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C2481-B923-4382-8033-E080C3C271B6}"/>
              </a:ext>
            </a:extLst>
          </p:cNvPr>
          <p:cNvSpPr>
            <a:spLocks noGrp="1"/>
          </p:cNvSpPr>
          <p:nvPr>
            <p:ph type="title"/>
          </p:nvPr>
        </p:nvSpPr>
        <p:spPr/>
        <p:txBody>
          <a:bodyPr>
            <a:normAutofit fontScale="90000"/>
          </a:bodyPr>
          <a:lstStyle/>
          <a:p>
            <a:r>
              <a:rPr lang="en-US" dirty="0"/>
              <a:t>NCVI WITH SAND TRUCK WHICH HALT BY TP ON </a:t>
            </a:r>
            <a:br>
              <a:rPr lang="en-US" dirty="0"/>
            </a:br>
            <a:r>
              <a:rPr lang="en-US" dirty="0"/>
              <a:t>260121 AT APROOXIMATELY 1450HRS</a:t>
            </a:r>
            <a:endParaRPr lang="en-SG" dirty="0"/>
          </a:p>
        </p:txBody>
      </p:sp>
      <p:sp>
        <p:nvSpPr>
          <p:cNvPr id="8" name="Content Placeholder 7">
            <a:extLst>
              <a:ext uri="{FF2B5EF4-FFF2-40B4-BE49-F238E27FC236}">
                <a16:creationId xmlns:a16="http://schemas.microsoft.com/office/drawing/2014/main" id="{F07D41D9-4AB6-443E-90B7-C709C173A270}"/>
              </a:ext>
            </a:extLst>
          </p:cNvPr>
          <p:cNvSpPr>
            <a:spLocks noGrp="1"/>
          </p:cNvSpPr>
          <p:nvPr>
            <p:ph sz="half" idx="1"/>
          </p:nvPr>
        </p:nvSpPr>
        <p:spPr/>
        <p:txBody>
          <a:bodyPr>
            <a:normAutofit lnSpcReduction="10000"/>
          </a:bodyPr>
          <a:lstStyle/>
          <a:p>
            <a:pPr marL="514350" indent="-514350" algn="just">
              <a:buFont typeface="+mj-lt"/>
              <a:buAutoNum type="arabicPeriod" startAt="3"/>
            </a:pPr>
            <a:r>
              <a:rPr lang="en-US" dirty="0"/>
              <a:t>MID 34780 was maintaining straight in his course of lane.</a:t>
            </a:r>
          </a:p>
          <a:p>
            <a:pPr marL="514350" indent="-514350" algn="just">
              <a:buFont typeface="+mj-lt"/>
              <a:buAutoNum type="arabicPeriod" startAt="3"/>
            </a:pPr>
            <a:r>
              <a:rPr lang="en-US" dirty="0"/>
              <a:t>The sand truck opened the right tipper cover in quick span of time only when MID 34780 is about to pass by the sand truck along his course of driving lane, resulted to cause a damage to MID 34780 left hand top body structure when the tipper cover was at 180 degree angle.</a:t>
            </a:r>
            <a:endParaRPr lang="en-SG" dirty="0"/>
          </a:p>
        </p:txBody>
      </p:sp>
      <p:graphicFrame>
        <p:nvGraphicFramePr>
          <p:cNvPr id="11" name="Content Placeholder 8">
            <a:extLst>
              <a:ext uri="{FF2B5EF4-FFF2-40B4-BE49-F238E27FC236}">
                <a16:creationId xmlns:a16="http://schemas.microsoft.com/office/drawing/2014/main" id="{6AA572E3-C4AF-48FB-B0F6-9650662E2816}"/>
              </a:ext>
            </a:extLst>
          </p:cNvPr>
          <p:cNvGraphicFramePr>
            <a:graphicFrameLocks noGrp="1" noChangeAspect="1"/>
          </p:cNvGraphicFramePr>
          <p:nvPr>
            <p:ph sz="half" idx="2"/>
          </p:nvPr>
        </p:nvGraphicFramePr>
        <p:xfrm>
          <a:off x="6172200" y="1825625"/>
          <a:ext cx="5181600" cy="3841529"/>
        </p:xfrm>
        <a:graphic>
          <a:graphicData uri="http://schemas.openxmlformats.org/presentationml/2006/ole">
            <mc:AlternateContent xmlns:mc="http://schemas.openxmlformats.org/markup-compatibility/2006">
              <mc:Choice xmlns:v="urn:schemas-microsoft-com:vml" Requires="v">
                <p:oleObj spid="_x0000_s7170" name="Bitmap Image" r:id="rId3" imgW="9150480" imgH="5442120" progId="Paint.Picture">
                  <p:embed/>
                </p:oleObj>
              </mc:Choice>
              <mc:Fallback>
                <p:oleObj name="Bitmap Image" r:id="rId3" imgW="9150480" imgH="5442120" progId="Paint.Picture">
                  <p:embed/>
                  <p:pic>
                    <p:nvPicPr>
                      <p:cNvPr id="11" name="Content Placeholder 8">
                        <a:extLst>
                          <a:ext uri="{FF2B5EF4-FFF2-40B4-BE49-F238E27FC236}">
                            <a16:creationId xmlns:a16="http://schemas.microsoft.com/office/drawing/2014/main" id="{6AA572E3-C4AF-48FB-B0F6-9650662E2816}"/>
                          </a:ext>
                        </a:extLst>
                      </p:cNvPr>
                      <p:cNvPicPr/>
                      <p:nvPr/>
                    </p:nvPicPr>
                    <p:blipFill>
                      <a:blip r:embed="rId4"/>
                      <a:stretch>
                        <a:fillRect/>
                      </a:stretch>
                    </p:blipFill>
                    <p:spPr>
                      <a:xfrm>
                        <a:off x="6172200" y="1825625"/>
                        <a:ext cx="5181600" cy="3841529"/>
                      </a:xfrm>
                      <a:prstGeom prst="rect">
                        <a:avLst/>
                      </a:prstGeom>
                    </p:spPr>
                  </p:pic>
                </p:oleObj>
              </mc:Fallback>
            </mc:AlternateContent>
          </a:graphicData>
        </a:graphic>
      </p:graphicFrame>
      <p:sp>
        <p:nvSpPr>
          <p:cNvPr id="17" name="Oval 16">
            <a:extLst>
              <a:ext uri="{FF2B5EF4-FFF2-40B4-BE49-F238E27FC236}">
                <a16:creationId xmlns:a16="http://schemas.microsoft.com/office/drawing/2014/main" id="{ED6D4885-F99B-4145-A64D-4C74D04BE15D}"/>
              </a:ext>
            </a:extLst>
          </p:cNvPr>
          <p:cNvSpPr/>
          <p:nvPr/>
        </p:nvSpPr>
        <p:spPr>
          <a:xfrm rot="19156119">
            <a:off x="7226153" y="2816584"/>
            <a:ext cx="1271994" cy="58574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Slide Number Placeholder 2">
            <a:extLst>
              <a:ext uri="{FF2B5EF4-FFF2-40B4-BE49-F238E27FC236}">
                <a16:creationId xmlns:a16="http://schemas.microsoft.com/office/drawing/2014/main" id="{D1E3B057-5C85-43F9-B74B-DDDAE478D318}"/>
              </a:ext>
            </a:extLst>
          </p:cNvPr>
          <p:cNvSpPr>
            <a:spLocks noGrp="1"/>
          </p:cNvSpPr>
          <p:nvPr>
            <p:ph type="sldNum" sz="quarter" idx="12"/>
          </p:nvPr>
        </p:nvSpPr>
        <p:spPr/>
        <p:txBody>
          <a:bodyPr/>
          <a:lstStyle/>
          <a:p>
            <a:fld id="{E0285D63-1E70-4D2B-94C1-4B398178CC61}" type="slidenum">
              <a:rPr lang="en-SG" smtClean="0"/>
              <a:t>3</a:t>
            </a:fld>
            <a:endParaRPr lang="en-SG"/>
          </a:p>
        </p:txBody>
      </p:sp>
    </p:spTree>
    <p:extLst>
      <p:ext uri="{BB962C8B-B14F-4D97-AF65-F5344CB8AC3E}">
        <p14:creationId xmlns:p14="http://schemas.microsoft.com/office/powerpoint/2010/main" val="3980042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A1B0903C-2423-4CF0-9424-1C054769702B}"/>
              </a:ext>
            </a:extLst>
          </p:cNvPr>
          <p:cNvGraphicFramePr>
            <a:graphicFrameLocks noGrp="1" noChangeAspect="1"/>
          </p:cNvGraphicFramePr>
          <p:nvPr>
            <p:ph sz="half" idx="2"/>
          </p:nvPr>
        </p:nvGraphicFramePr>
        <p:xfrm>
          <a:off x="6172200" y="1825625"/>
          <a:ext cx="5181600" cy="3937222"/>
        </p:xfrm>
        <a:graphic>
          <a:graphicData uri="http://schemas.openxmlformats.org/presentationml/2006/ole">
            <mc:AlternateContent xmlns:mc="http://schemas.openxmlformats.org/markup-compatibility/2006">
              <mc:Choice xmlns:v="urn:schemas-microsoft-com:vml" Requires="v">
                <p:oleObj spid="_x0000_s8194" name="Bitmap Image" r:id="rId3" imgW="8521560" imgH="5886360" progId="Paint.Picture">
                  <p:embed/>
                </p:oleObj>
              </mc:Choice>
              <mc:Fallback>
                <p:oleObj name="Bitmap Image" r:id="rId3" imgW="8521560" imgH="5886360" progId="Paint.Picture">
                  <p:embed/>
                  <p:pic>
                    <p:nvPicPr>
                      <p:cNvPr id="9" name="Content Placeholder 8">
                        <a:extLst>
                          <a:ext uri="{FF2B5EF4-FFF2-40B4-BE49-F238E27FC236}">
                            <a16:creationId xmlns:a16="http://schemas.microsoft.com/office/drawing/2014/main" id="{A1B0903C-2423-4CF0-9424-1C054769702B}"/>
                          </a:ext>
                        </a:extLst>
                      </p:cNvPr>
                      <p:cNvPicPr/>
                      <p:nvPr/>
                    </p:nvPicPr>
                    <p:blipFill>
                      <a:blip r:embed="rId4"/>
                      <a:stretch>
                        <a:fillRect/>
                      </a:stretch>
                    </p:blipFill>
                    <p:spPr>
                      <a:xfrm>
                        <a:off x="6172200" y="1825625"/>
                        <a:ext cx="5181600" cy="3937222"/>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66C2481-B923-4382-8033-E080C3C271B6}"/>
              </a:ext>
            </a:extLst>
          </p:cNvPr>
          <p:cNvSpPr>
            <a:spLocks noGrp="1"/>
          </p:cNvSpPr>
          <p:nvPr>
            <p:ph type="title"/>
          </p:nvPr>
        </p:nvSpPr>
        <p:spPr/>
        <p:txBody>
          <a:bodyPr>
            <a:normAutofit fontScale="90000"/>
          </a:bodyPr>
          <a:lstStyle/>
          <a:p>
            <a:r>
              <a:rPr lang="en-US" dirty="0"/>
              <a:t>NCVI WITH SAND TRUCK WHICH HALT BY TP ON </a:t>
            </a:r>
            <a:br>
              <a:rPr lang="en-US" dirty="0"/>
            </a:br>
            <a:r>
              <a:rPr lang="en-US" dirty="0"/>
              <a:t>260121 AT APROOXIMATELY 1450HRS</a:t>
            </a:r>
            <a:endParaRPr lang="en-SG" dirty="0"/>
          </a:p>
        </p:txBody>
      </p:sp>
      <p:sp>
        <p:nvSpPr>
          <p:cNvPr id="8" name="Content Placeholder 7">
            <a:extLst>
              <a:ext uri="{FF2B5EF4-FFF2-40B4-BE49-F238E27FC236}">
                <a16:creationId xmlns:a16="http://schemas.microsoft.com/office/drawing/2014/main" id="{F07D41D9-4AB6-443E-90B7-C709C173A270}"/>
              </a:ext>
            </a:extLst>
          </p:cNvPr>
          <p:cNvSpPr>
            <a:spLocks noGrp="1"/>
          </p:cNvSpPr>
          <p:nvPr>
            <p:ph sz="half" idx="1"/>
          </p:nvPr>
        </p:nvSpPr>
        <p:spPr/>
        <p:txBody>
          <a:bodyPr>
            <a:normAutofit/>
          </a:bodyPr>
          <a:lstStyle/>
          <a:p>
            <a:pPr marL="514350" indent="-514350" algn="just">
              <a:buFont typeface="+mj-lt"/>
              <a:buAutoNum type="arabicPeriod" startAt="5"/>
            </a:pPr>
            <a:r>
              <a:rPr lang="en-US" dirty="0"/>
              <a:t>From observation, the background viewing the sand truck tipper cover also protruded out to 4 lane position which is also dangerous for any high body vehicle who could also have passed by.</a:t>
            </a:r>
            <a:endParaRPr lang="en-SG" dirty="0"/>
          </a:p>
        </p:txBody>
      </p:sp>
      <p:sp>
        <p:nvSpPr>
          <p:cNvPr id="17" name="Oval 16">
            <a:extLst>
              <a:ext uri="{FF2B5EF4-FFF2-40B4-BE49-F238E27FC236}">
                <a16:creationId xmlns:a16="http://schemas.microsoft.com/office/drawing/2014/main" id="{ED6D4885-F99B-4145-A64D-4C74D04BE15D}"/>
              </a:ext>
            </a:extLst>
          </p:cNvPr>
          <p:cNvSpPr/>
          <p:nvPr/>
        </p:nvSpPr>
        <p:spPr>
          <a:xfrm rot="20259292">
            <a:off x="7021901" y="3114969"/>
            <a:ext cx="1269397" cy="62806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Slide Number Placeholder 2">
            <a:extLst>
              <a:ext uri="{FF2B5EF4-FFF2-40B4-BE49-F238E27FC236}">
                <a16:creationId xmlns:a16="http://schemas.microsoft.com/office/drawing/2014/main" id="{1EF767C1-6D68-4F01-9C67-3FF4368094FF}"/>
              </a:ext>
            </a:extLst>
          </p:cNvPr>
          <p:cNvSpPr>
            <a:spLocks noGrp="1"/>
          </p:cNvSpPr>
          <p:nvPr>
            <p:ph type="sldNum" sz="quarter" idx="12"/>
          </p:nvPr>
        </p:nvSpPr>
        <p:spPr/>
        <p:txBody>
          <a:bodyPr/>
          <a:lstStyle/>
          <a:p>
            <a:fld id="{E0285D63-1E70-4D2B-94C1-4B398178CC61}" type="slidenum">
              <a:rPr lang="en-SG" smtClean="0"/>
              <a:t>4</a:t>
            </a:fld>
            <a:endParaRPr lang="en-SG"/>
          </a:p>
        </p:txBody>
      </p:sp>
    </p:spTree>
    <p:extLst>
      <p:ext uri="{BB962C8B-B14F-4D97-AF65-F5344CB8AC3E}">
        <p14:creationId xmlns:p14="http://schemas.microsoft.com/office/powerpoint/2010/main" val="3476459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FEE21F1B-5B48-4956-88F9-5713476809E7}"/>
              </a:ext>
            </a:extLst>
          </p:cNvPr>
          <p:cNvGraphicFramePr>
            <a:graphicFrameLocks noGrp="1" noChangeAspect="1"/>
          </p:cNvGraphicFramePr>
          <p:nvPr>
            <p:ph sz="half" idx="2"/>
          </p:nvPr>
        </p:nvGraphicFramePr>
        <p:xfrm>
          <a:off x="6172200" y="1825625"/>
          <a:ext cx="5181600" cy="3954197"/>
        </p:xfrm>
        <a:graphic>
          <a:graphicData uri="http://schemas.openxmlformats.org/presentationml/2006/ole">
            <mc:AlternateContent xmlns:mc="http://schemas.openxmlformats.org/markup-compatibility/2006">
              <mc:Choice xmlns:v="urn:schemas-microsoft-com:vml" Requires="v">
                <p:oleObj spid="_x0000_s9218" name="Bitmap Image" r:id="rId3" imgW="8547120" imgH="5867280" progId="Paint.Picture">
                  <p:embed/>
                </p:oleObj>
              </mc:Choice>
              <mc:Fallback>
                <p:oleObj name="Bitmap Image" r:id="rId3" imgW="8547120" imgH="5867280" progId="Paint.Picture">
                  <p:embed/>
                  <p:pic>
                    <p:nvPicPr>
                      <p:cNvPr id="10" name="Content Placeholder 9">
                        <a:extLst>
                          <a:ext uri="{FF2B5EF4-FFF2-40B4-BE49-F238E27FC236}">
                            <a16:creationId xmlns:a16="http://schemas.microsoft.com/office/drawing/2014/main" id="{FEE21F1B-5B48-4956-88F9-5713476809E7}"/>
                          </a:ext>
                        </a:extLst>
                      </p:cNvPr>
                      <p:cNvPicPr/>
                      <p:nvPr/>
                    </p:nvPicPr>
                    <p:blipFill>
                      <a:blip r:embed="rId4"/>
                      <a:stretch>
                        <a:fillRect/>
                      </a:stretch>
                    </p:blipFill>
                    <p:spPr>
                      <a:xfrm>
                        <a:off x="6172200" y="1825625"/>
                        <a:ext cx="5181600" cy="395419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66C2481-B923-4382-8033-E080C3C271B6}"/>
              </a:ext>
            </a:extLst>
          </p:cNvPr>
          <p:cNvSpPr>
            <a:spLocks noGrp="1"/>
          </p:cNvSpPr>
          <p:nvPr>
            <p:ph type="title"/>
          </p:nvPr>
        </p:nvSpPr>
        <p:spPr/>
        <p:txBody>
          <a:bodyPr>
            <a:normAutofit fontScale="90000"/>
          </a:bodyPr>
          <a:lstStyle/>
          <a:p>
            <a:r>
              <a:rPr lang="en-US" dirty="0"/>
              <a:t>NCVI WITH SAND TRUCK WHICH HALT BY TP ON </a:t>
            </a:r>
            <a:br>
              <a:rPr lang="en-US" dirty="0"/>
            </a:br>
            <a:r>
              <a:rPr lang="en-US" dirty="0"/>
              <a:t>260121 AT APROOXIMATELY 1450HRS</a:t>
            </a:r>
            <a:endParaRPr lang="en-SG" dirty="0"/>
          </a:p>
        </p:txBody>
      </p:sp>
      <p:sp>
        <p:nvSpPr>
          <p:cNvPr id="8" name="Content Placeholder 7">
            <a:extLst>
              <a:ext uri="{FF2B5EF4-FFF2-40B4-BE49-F238E27FC236}">
                <a16:creationId xmlns:a16="http://schemas.microsoft.com/office/drawing/2014/main" id="{F07D41D9-4AB6-443E-90B7-C709C173A270}"/>
              </a:ext>
            </a:extLst>
          </p:cNvPr>
          <p:cNvSpPr>
            <a:spLocks noGrp="1"/>
          </p:cNvSpPr>
          <p:nvPr>
            <p:ph sz="half" idx="1"/>
          </p:nvPr>
        </p:nvSpPr>
        <p:spPr/>
        <p:txBody>
          <a:bodyPr>
            <a:normAutofit/>
          </a:bodyPr>
          <a:lstStyle/>
          <a:p>
            <a:pPr marL="514350" indent="-514350" algn="just">
              <a:buFont typeface="+mj-lt"/>
              <a:buAutoNum type="arabicPeriod" startAt="6"/>
            </a:pPr>
            <a:r>
              <a:rPr lang="en-US" dirty="0"/>
              <a:t>Clearer pic of the tipper at 180 degree position that had caused a damaged to MID 34780 left hand top body structure.</a:t>
            </a:r>
          </a:p>
          <a:p>
            <a:pPr marL="514350" indent="-514350" algn="just">
              <a:buFont typeface="+mj-lt"/>
              <a:buAutoNum type="arabicPeriod" startAt="6"/>
            </a:pPr>
            <a:r>
              <a:rPr lang="en-SG" dirty="0"/>
              <a:t>Based on SAF video, there was a impact of hit sound when MID 34780 passed by the sand truck.</a:t>
            </a:r>
          </a:p>
        </p:txBody>
      </p:sp>
      <p:sp>
        <p:nvSpPr>
          <p:cNvPr id="17" name="Oval 16">
            <a:extLst>
              <a:ext uri="{FF2B5EF4-FFF2-40B4-BE49-F238E27FC236}">
                <a16:creationId xmlns:a16="http://schemas.microsoft.com/office/drawing/2014/main" id="{ED6D4885-F99B-4145-A64D-4C74D04BE15D}"/>
              </a:ext>
            </a:extLst>
          </p:cNvPr>
          <p:cNvSpPr/>
          <p:nvPr/>
        </p:nvSpPr>
        <p:spPr>
          <a:xfrm rot="21261432">
            <a:off x="6240320" y="2544955"/>
            <a:ext cx="1614176" cy="146514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Slide Number Placeholder 2">
            <a:extLst>
              <a:ext uri="{FF2B5EF4-FFF2-40B4-BE49-F238E27FC236}">
                <a16:creationId xmlns:a16="http://schemas.microsoft.com/office/drawing/2014/main" id="{E5780BEF-7644-42D1-AE35-AE2ABB5D37AF}"/>
              </a:ext>
            </a:extLst>
          </p:cNvPr>
          <p:cNvSpPr>
            <a:spLocks noGrp="1"/>
          </p:cNvSpPr>
          <p:nvPr>
            <p:ph type="sldNum" sz="quarter" idx="12"/>
          </p:nvPr>
        </p:nvSpPr>
        <p:spPr/>
        <p:txBody>
          <a:bodyPr/>
          <a:lstStyle/>
          <a:p>
            <a:fld id="{E0285D63-1E70-4D2B-94C1-4B398178CC61}" type="slidenum">
              <a:rPr lang="en-SG" smtClean="0"/>
              <a:t>5</a:t>
            </a:fld>
            <a:endParaRPr lang="en-SG"/>
          </a:p>
        </p:txBody>
      </p:sp>
    </p:spTree>
    <p:extLst>
      <p:ext uri="{BB962C8B-B14F-4D97-AF65-F5344CB8AC3E}">
        <p14:creationId xmlns:p14="http://schemas.microsoft.com/office/powerpoint/2010/main" val="1186090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ontent Placeholder 12">
            <a:extLst>
              <a:ext uri="{FF2B5EF4-FFF2-40B4-BE49-F238E27FC236}">
                <a16:creationId xmlns:a16="http://schemas.microsoft.com/office/drawing/2014/main" id="{4CC1EEE0-3029-42A9-9516-B01C65BA9B7A}"/>
              </a:ext>
            </a:extLst>
          </p:cNvPr>
          <p:cNvGraphicFramePr>
            <a:graphicFrameLocks noGrp="1" noChangeAspect="1"/>
          </p:cNvGraphicFramePr>
          <p:nvPr>
            <p:ph sz="half" idx="2"/>
          </p:nvPr>
        </p:nvGraphicFramePr>
        <p:xfrm>
          <a:off x="6278880" y="1825625"/>
          <a:ext cx="5310738" cy="4190164"/>
        </p:xfrm>
        <a:graphic>
          <a:graphicData uri="http://schemas.openxmlformats.org/presentationml/2006/ole">
            <mc:AlternateContent xmlns:mc="http://schemas.openxmlformats.org/markup-compatibility/2006">
              <mc:Choice xmlns:v="urn:schemas-microsoft-com:vml" Requires="v">
                <p:oleObj spid="_x0000_s10242" name="Bitmap Image" r:id="rId3" imgW="3441600" imgH="2558880" progId="Paint.Picture">
                  <p:embed/>
                </p:oleObj>
              </mc:Choice>
              <mc:Fallback>
                <p:oleObj name="Bitmap Image" r:id="rId3" imgW="3441600" imgH="2558880" progId="Paint.Picture">
                  <p:embed/>
                  <p:pic>
                    <p:nvPicPr>
                      <p:cNvPr id="16" name="Content Placeholder 12">
                        <a:extLst>
                          <a:ext uri="{FF2B5EF4-FFF2-40B4-BE49-F238E27FC236}">
                            <a16:creationId xmlns:a16="http://schemas.microsoft.com/office/drawing/2014/main" id="{4CC1EEE0-3029-42A9-9516-B01C65BA9B7A}"/>
                          </a:ext>
                        </a:extLst>
                      </p:cNvPr>
                      <p:cNvPicPr/>
                      <p:nvPr/>
                    </p:nvPicPr>
                    <p:blipFill>
                      <a:blip r:embed="rId4"/>
                      <a:stretch>
                        <a:fillRect/>
                      </a:stretch>
                    </p:blipFill>
                    <p:spPr>
                      <a:xfrm>
                        <a:off x="6278880" y="1825625"/>
                        <a:ext cx="5310738" cy="4190164"/>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66C2481-B923-4382-8033-E080C3C271B6}"/>
              </a:ext>
            </a:extLst>
          </p:cNvPr>
          <p:cNvSpPr>
            <a:spLocks noGrp="1"/>
          </p:cNvSpPr>
          <p:nvPr>
            <p:ph type="title"/>
          </p:nvPr>
        </p:nvSpPr>
        <p:spPr/>
        <p:txBody>
          <a:bodyPr>
            <a:normAutofit fontScale="90000"/>
          </a:bodyPr>
          <a:lstStyle/>
          <a:p>
            <a:r>
              <a:rPr lang="en-US" dirty="0"/>
              <a:t>NCVI WITH SAND TRUCK WHICH HALT BY TP ON </a:t>
            </a:r>
            <a:br>
              <a:rPr lang="en-US" dirty="0"/>
            </a:br>
            <a:r>
              <a:rPr lang="en-US" dirty="0"/>
              <a:t>260121 AT APROOXIMATELY 1450HRS</a:t>
            </a:r>
            <a:endParaRPr lang="en-SG" dirty="0"/>
          </a:p>
        </p:txBody>
      </p:sp>
      <p:sp>
        <p:nvSpPr>
          <p:cNvPr id="8" name="Content Placeholder 7">
            <a:extLst>
              <a:ext uri="{FF2B5EF4-FFF2-40B4-BE49-F238E27FC236}">
                <a16:creationId xmlns:a16="http://schemas.microsoft.com/office/drawing/2014/main" id="{F07D41D9-4AB6-443E-90B7-C709C173A270}"/>
              </a:ext>
            </a:extLst>
          </p:cNvPr>
          <p:cNvSpPr>
            <a:spLocks noGrp="1"/>
          </p:cNvSpPr>
          <p:nvPr>
            <p:ph sz="half" idx="1"/>
          </p:nvPr>
        </p:nvSpPr>
        <p:spPr/>
        <p:txBody>
          <a:bodyPr>
            <a:normAutofit/>
          </a:bodyPr>
          <a:lstStyle/>
          <a:p>
            <a:pPr marL="514350" indent="-514350" algn="just">
              <a:buFont typeface="+mj-lt"/>
              <a:buAutoNum type="arabicPeriod" startAt="8"/>
            </a:pPr>
            <a:r>
              <a:rPr lang="en-US" dirty="0"/>
              <a:t>Notice a TP  bike at this point of time.</a:t>
            </a:r>
          </a:p>
        </p:txBody>
      </p:sp>
      <p:sp>
        <p:nvSpPr>
          <p:cNvPr id="17" name="Oval 16">
            <a:extLst>
              <a:ext uri="{FF2B5EF4-FFF2-40B4-BE49-F238E27FC236}">
                <a16:creationId xmlns:a16="http://schemas.microsoft.com/office/drawing/2014/main" id="{ED6D4885-F99B-4145-A64D-4C74D04BE15D}"/>
              </a:ext>
            </a:extLst>
          </p:cNvPr>
          <p:cNvSpPr/>
          <p:nvPr/>
        </p:nvSpPr>
        <p:spPr>
          <a:xfrm rot="21261432">
            <a:off x="6457162" y="4250138"/>
            <a:ext cx="1234744" cy="118233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8" name="Oval 17">
            <a:extLst>
              <a:ext uri="{FF2B5EF4-FFF2-40B4-BE49-F238E27FC236}">
                <a16:creationId xmlns:a16="http://schemas.microsoft.com/office/drawing/2014/main" id="{A82A8AEB-95A8-4AB8-A9B1-E82300AB31B4}"/>
              </a:ext>
            </a:extLst>
          </p:cNvPr>
          <p:cNvSpPr/>
          <p:nvPr/>
        </p:nvSpPr>
        <p:spPr>
          <a:xfrm rot="21261432">
            <a:off x="6185245" y="1917207"/>
            <a:ext cx="1614176" cy="160582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Slide Number Placeholder 2">
            <a:extLst>
              <a:ext uri="{FF2B5EF4-FFF2-40B4-BE49-F238E27FC236}">
                <a16:creationId xmlns:a16="http://schemas.microsoft.com/office/drawing/2014/main" id="{D5EAB1F0-6789-4873-A38E-6B9C779885A8}"/>
              </a:ext>
            </a:extLst>
          </p:cNvPr>
          <p:cNvSpPr>
            <a:spLocks noGrp="1"/>
          </p:cNvSpPr>
          <p:nvPr>
            <p:ph type="sldNum" sz="quarter" idx="12"/>
          </p:nvPr>
        </p:nvSpPr>
        <p:spPr/>
        <p:txBody>
          <a:bodyPr/>
          <a:lstStyle/>
          <a:p>
            <a:fld id="{E0285D63-1E70-4D2B-94C1-4B398178CC61}" type="slidenum">
              <a:rPr lang="en-SG" smtClean="0"/>
              <a:t>6</a:t>
            </a:fld>
            <a:endParaRPr lang="en-SG"/>
          </a:p>
        </p:txBody>
      </p:sp>
    </p:spTree>
    <p:extLst>
      <p:ext uri="{BB962C8B-B14F-4D97-AF65-F5344CB8AC3E}">
        <p14:creationId xmlns:p14="http://schemas.microsoft.com/office/powerpoint/2010/main" val="3598709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E6BEF1C6-2A28-40D7-930C-883AFFC9519E}"/>
              </a:ext>
            </a:extLst>
          </p:cNvPr>
          <p:cNvGraphicFramePr>
            <a:graphicFrameLocks noGrp="1" noChangeAspect="1"/>
          </p:cNvGraphicFramePr>
          <p:nvPr>
            <p:ph sz="half" idx="2"/>
          </p:nvPr>
        </p:nvGraphicFramePr>
        <p:xfrm>
          <a:off x="6240315" y="1825625"/>
          <a:ext cx="5181600" cy="4351338"/>
        </p:xfrm>
        <a:graphic>
          <a:graphicData uri="http://schemas.openxmlformats.org/presentationml/2006/ole">
            <mc:AlternateContent xmlns:mc="http://schemas.openxmlformats.org/markup-compatibility/2006">
              <mc:Choice xmlns:v="urn:schemas-microsoft-com:vml" Requires="v">
                <p:oleObj spid="_x0000_s11266" name="Bitmap Image" r:id="rId3" imgW="8470800" imgH="5943600" progId="Paint.Picture">
                  <p:embed/>
                </p:oleObj>
              </mc:Choice>
              <mc:Fallback>
                <p:oleObj name="Bitmap Image" r:id="rId3" imgW="8470800" imgH="5943600" progId="Paint.Picture">
                  <p:embed/>
                  <p:pic>
                    <p:nvPicPr>
                      <p:cNvPr id="10" name="Content Placeholder 9">
                        <a:extLst>
                          <a:ext uri="{FF2B5EF4-FFF2-40B4-BE49-F238E27FC236}">
                            <a16:creationId xmlns:a16="http://schemas.microsoft.com/office/drawing/2014/main" id="{E6BEF1C6-2A28-40D7-930C-883AFFC9519E}"/>
                          </a:ext>
                        </a:extLst>
                      </p:cNvPr>
                      <p:cNvPicPr/>
                      <p:nvPr/>
                    </p:nvPicPr>
                    <p:blipFill>
                      <a:blip r:embed="rId4"/>
                      <a:stretch>
                        <a:fillRect/>
                      </a:stretch>
                    </p:blipFill>
                    <p:spPr>
                      <a:xfrm>
                        <a:off x="6240315" y="1825625"/>
                        <a:ext cx="5181600" cy="435133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66C2481-B923-4382-8033-E080C3C271B6}"/>
              </a:ext>
            </a:extLst>
          </p:cNvPr>
          <p:cNvSpPr>
            <a:spLocks noGrp="1"/>
          </p:cNvSpPr>
          <p:nvPr>
            <p:ph type="title"/>
          </p:nvPr>
        </p:nvSpPr>
        <p:spPr/>
        <p:txBody>
          <a:bodyPr>
            <a:normAutofit fontScale="90000"/>
          </a:bodyPr>
          <a:lstStyle/>
          <a:p>
            <a:r>
              <a:rPr lang="en-US" dirty="0"/>
              <a:t>NCVI WITH SAND TRUCK WHICH HALT BY TP ON </a:t>
            </a:r>
            <a:br>
              <a:rPr lang="en-US" dirty="0"/>
            </a:br>
            <a:r>
              <a:rPr lang="en-US" dirty="0"/>
              <a:t>260121 AT APROOXIMATELY 1450HRS</a:t>
            </a:r>
            <a:endParaRPr lang="en-SG" dirty="0"/>
          </a:p>
        </p:txBody>
      </p:sp>
      <p:sp>
        <p:nvSpPr>
          <p:cNvPr id="8" name="Content Placeholder 7">
            <a:extLst>
              <a:ext uri="{FF2B5EF4-FFF2-40B4-BE49-F238E27FC236}">
                <a16:creationId xmlns:a16="http://schemas.microsoft.com/office/drawing/2014/main" id="{F07D41D9-4AB6-443E-90B7-C709C173A270}"/>
              </a:ext>
            </a:extLst>
          </p:cNvPr>
          <p:cNvSpPr>
            <a:spLocks noGrp="1"/>
          </p:cNvSpPr>
          <p:nvPr>
            <p:ph sz="half" idx="1"/>
          </p:nvPr>
        </p:nvSpPr>
        <p:spPr/>
        <p:txBody>
          <a:bodyPr>
            <a:normAutofit/>
          </a:bodyPr>
          <a:lstStyle/>
          <a:p>
            <a:pPr marL="514350" indent="-514350" algn="just">
              <a:buFont typeface="+mj-lt"/>
              <a:buAutoNum type="arabicPeriod" startAt="9"/>
            </a:pPr>
            <a:r>
              <a:rPr lang="en-US" dirty="0"/>
              <a:t>Noticed a TP officer standing in front of the sand truck beside the TP bike.</a:t>
            </a:r>
          </a:p>
          <a:p>
            <a:pPr marL="514350" indent="-514350" algn="just">
              <a:buFont typeface="+mj-lt"/>
              <a:buAutoNum type="arabicPeriod" startAt="9"/>
            </a:pPr>
            <a:r>
              <a:rPr lang="en-US" dirty="0"/>
              <a:t>After multiple rewind and checks, the sand truck vehicle plate and TP bike number was unable to be identified.</a:t>
            </a:r>
            <a:endParaRPr lang="en-SG" dirty="0"/>
          </a:p>
        </p:txBody>
      </p:sp>
      <p:sp>
        <p:nvSpPr>
          <p:cNvPr id="17" name="Oval 16">
            <a:extLst>
              <a:ext uri="{FF2B5EF4-FFF2-40B4-BE49-F238E27FC236}">
                <a16:creationId xmlns:a16="http://schemas.microsoft.com/office/drawing/2014/main" id="{ED6D4885-F99B-4145-A64D-4C74D04BE15D}"/>
              </a:ext>
            </a:extLst>
          </p:cNvPr>
          <p:cNvSpPr/>
          <p:nvPr/>
        </p:nvSpPr>
        <p:spPr>
          <a:xfrm rot="21261432">
            <a:off x="6100158" y="3905240"/>
            <a:ext cx="1191626" cy="19192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 name="Oval 11">
            <a:extLst>
              <a:ext uri="{FF2B5EF4-FFF2-40B4-BE49-F238E27FC236}">
                <a16:creationId xmlns:a16="http://schemas.microsoft.com/office/drawing/2014/main" id="{9D9A2289-EE67-47DE-8854-90179FFA78BA}"/>
              </a:ext>
            </a:extLst>
          </p:cNvPr>
          <p:cNvSpPr/>
          <p:nvPr/>
        </p:nvSpPr>
        <p:spPr>
          <a:xfrm rot="21261432">
            <a:off x="6181203" y="2414585"/>
            <a:ext cx="721058" cy="107340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Slide Number Placeholder 2">
            <a:extLst>
              <a:ext uri="{FF2B5EF4-FFF2-40B4-BE49-F238E27FC236}">
                <a16:creationId xmlns:a16="http://schemas.microsoft.com/office/drawing/2014/main" id="{FD66E515-5A44-44F9-8F3B-BBC86FD70880}"/>
              </a:ext>
            </a:extLst>
          </p:cNvPr>
          <p:cNvSpPr>
            <a:spLocks noGrp="1"/>
          </p:cNvSpPr>
          <p:nvPr>
            <p:ph type="sldNum" sz="quarter" idx="12"/>
          </p:nvPr>
        </p:nvSpPr>
        <p:spPr/>
        <p:txBody>
          <a:bodyPr/>
          <a:lstStyle/>
          <a:p>
            <a:fld id="{E0285D63-1E70-4D2B-94C1-4B398178CC61}" type="slidenum">
              <a:rPr lang="en-SG" smtClean="0"/>
              <a:t>7</a:t>
            </a:fld>
            <a:endParaRPr lang="en-SG"/>
          </a:p>
        </p:txBody>
      </p:sp>
    </p:spTree>
    <p:extLst>
      <p:ext uri="{BB962C8B-B14F-4D97-AF65-F5344CB8AC3E}">
        <p14:creationId xmlns:p14="http://schemas.microsoft.com/office/powerpoint/2010/main" val="453715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62220-138D-4CF3-81E3-55B11C5E9925}"/>
              </a:ext>
            </a:extLst>
          </p:cNvPr>
          <p:cNvSpPr>
            <a:spLocks noGrp="1"/>
          </p:cNvSpPr>
          <p:nvPr>
            <p:ph type="title"/>
          </p:nvPr>
        </p:nvSpPr>
        <p:spPr/>
        <p:txBody>
          <a:bodyPr/>
          <a:lstStyle/>
          <a:p>
            <a:r>
              <a:rPr lang="en-US" dirty="0"/>
              <a:t>Conclusion</a:t>
            </a:r>
            <a:endParaRPr lang="en-SG" dirty="0"/>
          </a:p>
        </p:txBody>
      </p:sp>
      <p:sp>
        <p:nvSpPr>
          <p:cNvPr id="5" name="Content Placeholder 4">
            <a:extLst>
              <a:ext uri="{FF2B5EF4-FFF2-40B4-BE49-F238E27FC236}">
                <a16:creationId xmlns:a16="http://schemas.microsoft.com/office/drawing/2014/main" id="{B0D38486-7D20-4465-97B6-FF1E2CF4FA26}"/>
              </a:ext>
            </a:extLst>
          </p:cNvPr>
          <p:cNvSpPr>
            <a:spLocks noGrp="1"/>
          </p:cNvSpPr>
          <p:nvPr>
            <p:ph idx="1"/>
          </p:nvPr>
        </p:nvSpPr>
        <p:spPr/>
        <p:txBody>
          <a:bodyPr>
            <a:normAutofit fontScale="92500" lnSpcReduction="10000"/>
          </a:bodyPr>
          <a:lstStyle/>
          <a:p>
            <a:pPr algn="just"/>
            <a:r>
              <a:rPr lang="en-US" dirty="0"/>
              <a:t>Will need claim adjuster to:</a:t>
            </a:r>
          </a:p>
          <a:p>
            <a:pPr marL="914400" lvl="1" indent="-457200" algn="just">
              <a:buFont typeface="+mj-lt"/>
              <a:buAutoNum type="arabicPeriod"/>
            </a:pPr>
            <a:r>
              <a:rPr lang="en-US" dirty="0"/>
              <a:t>Write into Traffic Police(TP) to enquire on 26 Jan 21 at approximately 1450hrs along PIE towards Tuas at Jalan </a:t>
            </a:r>
            <a:r>
              <a:rPr lang="en-US" dirty="0" err="1"/>
              <a:t>Bahar</a:t>
            </a:r>
            <a:r>
              <a:rPr lang="en-US" dirty="0"/>
              <a:t> exit 36, who is the TP/what is the TP bike number which stopped the civilian sand truck for routine checks.</a:t>
            </a:r>
          </a:p>
          <a:p>
            <a:pPr lvl="2" algn="just">
              <a:buFont typeface="Wingdings" panose="05000000000000000000" pitchFamily="2" charset="2"/>
              <a:buChar char="ü"/>
            </a:pPr>
            <a:r>
              <a:rPr lang="en-US" dirty="0"/>
              <a:t>This will be able to identify the sand truck vehicle number.</a:t>
            </a:r>
          </a:p>
          <a:p>
            <a:pPr marL="914400" lvl="1" indent="-457200" algn="just">
              <a:buFont typeface="+mj-lt"/>
              <a:buAutoNum type="arabicPeriod"/>
            </a:pPr>
            <a:r>
              <a:rPr lang="en-US" dirty="0"/>
              <a:t>To ascertain was it the TP that instructed the sand truck driver to open the tipper cover.</a:t>
            </a:r>
          </a:p>
          <a:p>
            <a:pPr lvl="2" algn="just">
              <a:buFont typeface="Wingdings" panose="05000000000000000000" pitchFamily="2" charset="2"/>
              <a:buChar char="ü"/>
            </a:pPr>
            <a:r>
              <a:rPr lang="en-US" dirty="0"/>
              <a:t>This will give a clearer picture for assessment on who should account for the liability of the damage caused to MID 34780.</a:t>
            </a:r>
          </a:p>
          <a:p>
            <a:pPr marL="914400" lvl="1" indent="-457200" algn="just">
              <a:buFont typeface="+mj-lt"/>
              <a:buAutoNum type="arabicPeriod"/>
            </a:pPr>
            <a:r>
              <a:rPr lang="en-US" dirty="0"/>
              <a:t>Realized on slide 7, the screenshot of the sand truck door have 2 Chinese words which are company branding of the vehicle. This might also provide a clue to search for the company vehicles who had been stopped by TP on the incident date.</a:t>
            </a:r>
          </a:p>
          <a:p>
            <a:pPr marL="914400" lvl="1" indent="-457200" algn="just">
              <a:buFont typeface="+mj-lt"/>
              <a:buAutoNum type="arabicPeriod"/>
            </a:pPr>
            <a:r>
              <a:rPr lang="en-US" dirty="0"/>
              <a:t>The above approach will conclude the closest possibility to follow up on this case for claims purposes.</a:t>
            </a:r>
            <a:endParaRPr lang="en-SG" dirty="0"/>
          </a:p>
        </p:txBody>
      </p:sp>
      <p:sp>
        <p:nvSpPr>
          <p:cNvPr id="3" name="Slide Number Placeholder 2">
            <a:extLst>
              <a:ext uri="{FF2B5EF4-FFF2-40B4-BE49-F238E27FC236}">
                <a16:creationId xmlns:a16="http://schemas.microsoft.com/office/drawing/2014/main" id="{D428D21A-CA34-4059-93EE-818F76C038F7}"/>
              </a:ext>
            </a:extLst>
          </p:cNvPr>
          <p:cNvSpPr>
            <a:spLocks noGrp="1"/>
          </p:cNvSpPr>
          <p:nvPr>
            <p:ph type="sldNum" sz="quarter" idx="12"/>
          </p:nvPr>
        </p:nvSpPr>
        <p:spPr/>
        <p:txBody>
          <a:bodyPr/>
          <a:lstStyle/>
          <a:p>
            <a:fld id="{E0285D63-1E70-4D2B-94C1-4B398178CC61}" type="slidenum">
              <a:rPr lang="en-SG" smtClean="0"/>
              <a:t>8</a:t>
            </a:fld>
            <a:endParaRPr lang="en-SG"/>
          </a:p>
        </p:txBody>
      </p:sp>
    </p:spTree>
    <p:extLst>
      <p:ext uri="{BB962C8B-B14F-4D97-AF65-F5344CB8AC3E}">
        <p14:creationId xmlns:p14="http://schemas.microsoft.com/office/powerpoint/2010/main" val="4356945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514</Words>
  <Application>Microsoft Office PowerPoint</Application>
  <PresentationFormat>Widescreen</PresentationFormat>
  <Paragraphs>36</Paragraphs>
  <Slides>8</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8</vt:i4>
      </vt:variant>
    </vt:vector>
  </HeadingPairs>
  <TitlesOfParts>
    <vt:vector size="14" baseType="lpstr">
      <vt:lpstr>Arial</vt:lpstr>
      <vt:lpstr>Calibri</vt:lpstr>
      <vt:lpstr>Calibri Light</vt:lpstr>
      <vt:lpstr>Wingdings</vt:lpstr>
      <vt:lpstr>Office Theme</vt:lpstr>
      <vt:lpstr>Bitmap Image</vt:lpstr>
      <vt:lpstr>MID 34780</vt:lpstr>
      <vt:lpstr>NCVI WITH SAND TRUCK WHICH HALT BY TP ON  260121 AT APROOXIMATELY 1450HRS</vt:lpstr>
      <vt:lpstr>NCVI WITH SAND TRUCK WHICH HALT BY TP ON  260121 AT APROOXIMATELY 1450HRS</vt:lpstr>
      <vt:lpstr>NCVI WITH SAND TRUCK WHICH HALT BY TP ON  260121 AT APROOXIMATELY 1450HRS</vt:lpstr>
      <vt:lpstr>NCVI WITH SAND TRUCK WHICH HALT BY TP ON  260121 AT APROOXIMATELY 1450HRS</vt:lpstr>
      <vt:lpstr>NCVI WITH SAND TRUCK WHICH HALT BY TP ON  260121 AT APROOXIMATELY 1450HRS</vt:lpstr>
      <vt:lpstr>NCVI WITH SAND TRUCK WHICH HALT BY TP ON  260121 AT APROOXIMATELY 1450HRS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 34780</dc:title>
  <dc:creator>SiNnEdLiFe</dc:creator>
  <cp:lastModifiedBy>Lydia Ong (LKK Auto)</cp:lastModifiedBy>
  <cp:revision>5</cp:revision>
  <dcterms:created xsi:type="dcterms:W3CDTF">2021-12-17T05:54:08Z</dcterms:created>
  <dcterms:modified xsi:type="dcterms:W3CDTF">2021-12-17T08:30:39Z</dcterms:modified>
</cp:coreProperties>
</file>